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6" r:id="rId1"/>
  </p:sldMasterIdLst>
  <p:notesMasterIdLst>
    <p:notesMasterId r:id="rId18"/>
  </p:notesMasterIdLst>
  <p:sldIdLst>
    <p:sldId id="256" r:id="rId2"/>
    <p:sldId id="257" r:id="rId3"/>
    <p:sldId id="260" r:id="rId4"/>
    <p:sldId id="275" r:id="rId5"/>
    <p:sldId id="258" r:id="rId6"/>
    <p:sldId id="259" r:id="rId7"/>
    <p:sldId id="272" r:id="rId8"/>
    <p:sldId id="265" r:id="rId9"/>
    <p:sldId id="262" r:id="rId10"/>
    <p:sldId id="273" r:id="rId11"/>
    <p:sldId id="266" r:id="rId12"/>
    <p:sldId id="267" r:id="rId13"/>
    <p:sldId id="269" r:id="rId14"/>
    <p:sldId id="270" r:id="rId15"/>
    <p:sldId id="274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Codec Pro Ultra-Bold" panose="020B0604020202020204" charset="0"/>
      <p:regular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  <p:embeddedFont>
      <p:font typeface="Wingdings 3" panose="05040102010807070707" pitchFamily="18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EDEEEA-E1B9-46B2-8519-3795C27852FF}" v="687" dt="2025-03-21T00:01:00.685"/>
    <p1510:client id="{1C492067-0B87-4E6F-AC07-726C7068E1AE}" v="13" dt="2025-03-21T00:53:19.357"/>
    <p1510:client id="{2A20AE93-14E5-44B3-985E-397C26514A78}" v="34" dt="2025-03-21T00:55:00.064"/>
    <p1510:client id="{5486B9F2-F934-4849-A472-3C953737A695}" v="233" dt="2025-03-21T00:33:39.145"/>
    <p1510:client id="{9A29C1E7-D4F2-47A5-8767-CCE575541142}" v="1676" dt="2025-03-21T00:31:07.295"/>
    <p1510:client id="{A89AC712-CEDE-45BF-B032-499B6FE6F974}" v="935" dt="2025-03-20T23:47:28.010"/>
    <p1510:client id="{ABBF9717-6C72-4AA1-8991-8F57A839A8A0}" v="2101" dt="2025-03-20T23:27:01.995"/>
    <p1510:client id="{AD1BE40A-4AF4-45F3-9FA8-601096F0CF29}" v="281" dt="2025-03-21T02:34:01.303"/>
    <p1510:client id="{AD9FF265-F021-42AC-BAC3-AB05C69D1CDF}" v="358" dt="2025-03-20T22:44:53.664"/>
    <p1510:client id="{F46ECF3B-A612-4EAB-939E-F06B23075028}" v="120" dt="2025-03-21T02:38:42.655"/>
    <p1510:client id="{F66B42E9-8DC1-48E3-BE68-FF5543ACC777}" v="6" dt="2025-03-21T04:01:51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REQUIREMENTS:</a:t>
            </a:r>
          </a:p>
          <a:p>
            <a:endParaRPr lang="en-US"/>
          </a:p>
          <a:p>
            <a:r>
              <a:rPr lang="en-US"/>
              <a:t>Title of Research Project *</a:t>
            </a:r>
          </a:p>
          <a:p>
            <a:r>
              <a:rPr lang="en-US"/>
              <a:t>• Names of Research Team Members *</a:t>
            </a:r>
          </a:p>
          <a:p>
            <a:r>
              <a:rPr lang="en-US"/>
              <a:t>• Course ID and Date *</a:t>
            </a:r>
          </a:p>
          <a:p>
            <a:r>
              <a:rPr lang="en-US"/>
              <a:t>• An introductory statement that includes:</a:t>
            </a:r>
          </a:p>
          <a:p>
            <a:r>
              <a:rPr lang="en-US"/>
              <a:t>o The parameter(s) you focused on</a:t>
            </a:r>
          </a:p>
          <a:p>
            <a:r>
              <a:rPr lang="en-US"/>
              <a:t>o Why anyone cares about variability in those parameters</a:t>
            </a:r>
          </a:p>
          <a:p>
            <a:r>
              <a:rPr lang="en-US"/>
              <a:t>o Any hypotheses or expectations you had about your data</a:t>
            </a:r>
          </a:p>
          <a:p>
            <a:r>
              <a:rPr lang="en-US"/>
              <a:t>• Text that points out why you (and others?) collected data at your sites</a:t>
            </a:r>
          </a:p>
          <a:p>
            <a:r>
              <a:rPr lang="en-US"/>
              <a:t>o What makes these sites interesting?</a:t>
            </a:r>
          </a:p>
          <a:p>
            <a:r>
              <a:rPr lang="en-US"/>
              <a:t>o How might parameter variability relate to location?</a:t>
            </a:r>
          </a:p>
          <a:p>
            <a:r>
              <a:rPr lang="en-US"/>
              <a:t>• Text that relates what one should get out of each figure</a:t>
            </a:r>
          </a:p>
          <a:p>
            <a:r>
              <a:rPr lang="en-US"/>
              <a:t>• Take home findings and conclusions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1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0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2818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04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1445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80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0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83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3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9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09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0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3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6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8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11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x/c/8c84e87f68f56b9a/EcE_UwFrsURGsAJHf7Zwj1YBnc1B8y1FRWD-NV0NDU2oyg?e=MUJKdZ&amp;nav=MTVfezAwMDAwMDAwLTAwMDEtMDAwMC0wMzAwLTAwMDAwMDAwMDAwMH0" TargetMode="External"/><Relationship Id="rId2" Type="http://schemas.openxmlformats.org/officeDocument/2006/relationships/hyperlink" Target="https://www.wunderground.com/history/monthly/us/wa/everett/KPAE/date/2025-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underground.com/history/monthly/us/wa/everett/KPAE/date/2025-2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59201" y="2109809"/>
            <a:ext cx="15569599" cy="276998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>
                <a:latin typeface="Codec Pro Ultra-Bold"/>
                <a:cs typeface="Arial"/>
              </a:rPr>
              <a:t>How Has The Departure of the Crows Impacted Water Quality in the UWB Wetlands?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1585" y="8179908"/>
            <a:ext cx="11665314" cy="86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50" b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Members: Patrick NG, Jacob </a:t>
            </a:r>
            <a:r>
              <a:rPr lang="en-US" sz="2450" b="1" err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Tuaua</a:t>
            </a:r>
            <a:r>
              <a:rPr lang="en-US" sz="2450" b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, Caleb Tarleton, Jonathan Sebastiani, Kathy Vu, Kyle </a:t>
            </a:r>
            <a:r>
              <a:rPr lang="en-US" sz="2450" b="1" err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Natsuka</a:t>
            </a:r>
            <a:r>
              <a:rPr lang="en-US" sz="2450" b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 Siemers, Max Fisher, Nagato Orita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19143" y="5896411"/>
            <a:ext cx="3221433" cy="41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000" b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Course ID: BES 303</a:t>
            </a:r>
            <a:endParaRPr lang="en-US" sz="2000" b="1">
              <a:solidFill>
                <a:srgbClr val="FFFFFF"/>
              </a:solidFill>
              <a:latin typeface="Codec Pro Ultra-Bold"/>
              <a:ea typeface="Codec Pro Ultra-Bold"/>
              <a:cs typeface="Codec Pro Ultra-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14890" y="6371769"/>
            <a:ext cx="3221433" cy="41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000" b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Date: 3/11/2025</a:t>
            </a:r>
            <a:endParaRPr lang="en-US" sz="2000" b="1">
              <a:solidFill>
                <a:srgbClr val="FFFFFF"/>
              </a:solidFill>
              <a:latin typeface="Codec Pro Ultra-Bold"/>
              <a:ea typeface="Codec Pro Ultra-Bold"/>
              <a:cs typeface="Codec Pro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97493" y="5143362"/>
            <a:ext cx="14693014" cy="74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2400">
                <a:latin typeface="Codec Pro Ultra-Bold"/>
                <a:sym typeface="Codec Pro Bold"/>
              </a:rPr>
              <a:t>2025 Research Project</a:t>
            </a:r>
            <a:endParaRPr lang="en-US" sz="2400">
              <a:latin typeface="Codec Pro Ultra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32098044-5B1A-3F04-BA08-C2DF03CB8497}"/>
              </a:ext>
            </a:extLst>
          </p:cNvPr>
          <p:cNvSpPr txBox="1"/>
          <p:nvPr/>
        </p:nvSpPr>
        <p:spPr>
          <a:xfrm>
            <a:off x="1657994" y="1341805"/>
            <a:ext cx="14972011" cy="1006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Fecal Coliform Levels at NC5 and NC6</a:t>
            </a:r>
          </a:p>
        </p:txBody>
      </p:sp>
      <p:pic>
        <p:nvPicPr>
          <p:cNvPr id="6" name="Picture 5" descr="A graph of average colony counts&#10;&#10;AI-generated content may be incorrect.">
            <a:extLst>
              <a:ext uri="{FF2B5EF4-FFF2-40B4-BE49-F238E27FC236}">
                <a16:creationId xmlns:a16="http://schemas.microsoft.com/office/drawing/2014/main" id="{86DDB554-3DCC-BDC6-642C-C9461597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8" y="2578101"/>
            <a:ext cx="8646583" cy="4546598"/>
          </a:xfrm>
          <a:prstGeom prst="rect">
            <a:avLst/>
          </a:prstGeom>
        </p:spPr>
      </p:pic>
      <p:pic>
        <p:nvPicPr>
          <p:cNvPr id="7" name="Picture 6" descr="A graph of average colony counts&#10;&#10;AI-generated content may be incorrect.">
            <a:extLst>
              <a:ext uri="{FF2B5EF4-FFF2-40B4-BE49-F238E27FC236}">
                <a16:creationId xmlns:a16="http://schemas.microsoft.com/office/drawing/2014/main" id="{6E32DD26-1E49-8345-6B4A-704DAE51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2" y="2577042"/>
            <a:ext cx="8856131" cy="455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19149" y="2535918"/>
            <a:ext cx="5826547" cy="3504284"/>
            <a:chOff x="0" y="0"/>
            <a:chExt cx="1534564" cy="9229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64" cy="922939"/>
            </a:xfrm>
            <a:custGeom>
              <a:avLst/>
              <a:gdLst/>
              <a:ahLst/>
              <a:cxnLst/>
              <a:rect l="l" t="t" r="r" b="b"/>
              <a:pathLst>
                <a:path w="1534564" h="922939">
                  <a:moveTo>
                    <a:pt x="0" y="0"/>
                  </a:moveTo>
                  <a:lnTo>
                    <a:pt x="1534564" y="0"/>
                  </a:lnTo>
                  <a:lnTo>
                    <a:pt x="1534564" y="922939"/>
                  </a:lnTo>
                  <a:lnTo>
                    <a:pt x="0" y="922939"/>
                  </a:lnTo>
                  <a:close/>
                </a:path>
              </a:pathLst>
            </a:custGeom>
            <a:solidFill>
              <a:srgbClr val="004AAD">
                <a:alpha val="3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34564" cy="961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26650" y="781367"/>
            <a:ext cx="14536638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Past Data Comparison - Fecal Coliform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0114" y="2667796"/>
            <a:ext cx="5840473" cy="309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Past data shows no noticeable pattern or trend.</a:t>
            </a:r>
            <a:b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However, we can see that the past data has historically been much higher than what we are seeing present in these UWB wetland sites. 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(shown in the charts)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May suggest some plausibility to our hypothesis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2" name="Picture 1" descr="A graph with numbers and red and blue bars&#10;&#10;AI-generated content may be incorrect.">
            <a:extLst>
              <a:ext uri="{FF2B5EF4-FFF2-40B4-BE49-F238E27FC236}">
                <a16:creationId xmlns:a16="http://schemas.microsoft.com/office/drawing/2014/main" id="{AAA06C89-515A-1BF7-F250-7877385C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52" y="2551886"/>
            <a:ext cx="5834742" cy="3503839"/>
          </a:xfrm>
          <a:prstGeom prst="rect">
            <a:avLst/>
          </a:prstGeom>
        </p:spPr>
      </p:pic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0FA8B999-D2CC-6F64-63BA-C62D88CC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951" y="2526167"/>
            <a:ext cx="5819774" cy="3512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0E9072-B8EE-9846-D3C3-F5581B0A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66" y="6171262"/>
            <a:ext cx="5830659" cy="3503839"/>
          </a:xfrm>
          <a:prstGeom prst="rect">
            <a:avLst/>
          </a:prstGeom>
        </p:spPr>
      </p:pic>
      <p:pic>
        <p:nvPicPr>
          <p:cNvPr id="6" name="Picture 5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AEEA2DB5-7202-60A4-4CB2-6DD5E7600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764" y="6171263"/>
            <a:ext cx="5840347" cy="3503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7D210B-D32A-E671-28A0-B2390DD88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5950" y="6165761"/>
            <a:ext cx="5840348" cy="3503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2E17D7-CC9D-88E5-4F5E-826BB672D989}"/>
              </a:ext>
            </a:extLst>
          </p:cNvPr>
          <p:cNvSpPr txBox="1"/>
          <p:nvPr/>
        </p:nvSpPr>
        <p:spPr>
          <a:xfrm>
            <a:off x="294408" y="9826831"/>
            <a:ext cx="16894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Sources for past data: UWB water quality database 2025 Excel spreadsheet – sheets: campus 2013-2022, Wetland 2013-2025, and NC1 vs NC6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319149" y="6174558"/>
            <a:ext cx="5838689" cy="3495915"/>
          </a:xfrm>
          <a:custGeom>
            <a:avLst/>
            <a:gdLst/>
            <a:ahLst/>
            <a:cxnLst/>
            <a:rect l="l" t="t" r="r" b="b"/>
            <a:pathLst>
              <a:path w="5838689" h="3495915">
                <a:moveTo>
                  <a:pt x="0" y="0"/>
                </a:moveTo>
                <a:lnTo>
                  <a:pt x="5838689" y="0"/>
                </a:lnTo>
                <a:lnTo>
                  <a:pt x="5838689" y="3495915"/>
                </a:lnTo>
                <a:lnTo>
                  <a:pt x="0" y="3495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272921" y="6164195"/>
            <a:ext cx="5816238" cy="3504284"/>
          </a:xfrm>
          <a:custGeom>
            <a:avLst/>
            <a:gdLst/>
            <a:ahLst/>
            <a:cxnLst/>
            <a:rect l="l" t="t" r="r" b="b"/>
            <a:pathLst>
              <a:path w="5816238" h="3504284">
                <a:moveTo>
                  <a:pt x="0" y="0"/>
                </a:moveTo>
                <a:lnTo>
                  <a:pt x="5816239" y="0"/>
                </a:lnTo>
                <a:lnTo>
                  <a:pt x="5816239" y="3504284"/>
                </a:lnTo>
                <a:lnTo>
                  <a:pt x="0" y="3504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17365" y="2545611"/>
            <a:ext cx="5826547" cy="3504284"/>
            <a:chOff x="0" y="0"/>
            <a:chExt cx="1534564" cy="9229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34564" cy="922939"/>
            </a:xfrm>
            <a:custGeom>
              <a:avLst/>
              <a:gdLst/>
              <a:ahLst/>
              <a:cxnLst/>
              <a:rect l="l" t="t" r="r" b="b"/>
              <a:pathLst>
                <a:path w="1534564" h="922939">
                  <a:moveTo>
                    <a:pt x="0" y="0"/>
                  </a:moveTo>
                  <a:lnTo>
                    <a:pt x="1534564" y="0"/>
                  </a:lnTo>
                  <a:lnTo>
                    <a:pt x="1534564" y="922939"/>
                  </a:lnTo>
                  <a:lnTo>
                    <a:pt x="0" y="922939"/>
                  </a:lnTo>
                  <a:close/>
                </a:path>
              </a:pathLst>
            </a:custGeom>
            <a:solidFill>
              <a:srgbClr val="004AAD">
                <a:alpha val="3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34564" cy="961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0" y="364217"/>
            <a:ext cx="17989938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Past Data Comparison - Temperature, ph, Dissolved Oxygen,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9782" y="2592946"/>
            <a:ext cx="5898591" cy="3437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 - Limitations of this comparison includes a lack data between 2019 and 2024, making it hard to get a wholistic image.</a:t>
            </a:r>
          </a:p>
          <a:p>
            <a:pPr>
              <a:lnSpc>
                <a:spcPts val="2659"/>
              </a:lnSpc>
            </a:pPr>
            <a:r>
              <a:rPr lang="en-US" sz="18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 - With lower temperatures, dissolved oxygen rises. This tells us that the percent saturation of oxygen is relatively constant.</a:t>
            </a:r>
            <a:endParaRPr lang="en-US" sz="1850">
              <a:solidFill>
                <a:srgbClr val="FFFFFF"/>
              </a:solidFill>
              <a:latin typeface="Canva Sans"/>
              <a:ea typeface="Canva Sans"/>
              <a:cs typeface="Canva Sans"/>
            </a:endParaRPr>
          </a:p>
          <a:p>
            <a:pPr>
              <a:lnSpc>
                <a:spcPts val="2659"/>
              </a:lnSpc>
            </a:pPr>
            <a:r>
              <a:rPr lang="en-US" sz="18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 stays relatively constant throughout the timeline.</a:t>
            </a:r>
            <a:endParaRPr lang="en-US" sz="1850">
              <a:solidFill>
                <a:srgbClr val="FFFFFF"/>
              </a:solidFill>
              <a:latin typeface="Canva Sans"/>
              <a:ea typeface="Canva Sans"/>
              <a:cs typeface="Canva Sans"/>
            </a:endParaRPr>
          </a:p>
          <a:p>
            <a:pPr>
              <a:lnSpc>
                <a:spcPts val="2659"/>
              </a:lnSpc>
            </a:pPr>
            <a:r>
              <a:rPr lang="en-US" sz="18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 - Generally, SW8 and RS2 had lower dissolved oxygen compared to other sites.</a:t>
            </a:r>
            <a:endParaRPr lang="en-US" sz="1899">
              <a:solidFill>
                <a:srgbClr val="FFFFFF"/>
              </a:solidFill>
              <a:latin typeface="Canva Sans"/>
              <a:ea typeface="Canva Sans"/>
              <a:cs typeface="Canv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1DFF8-E862-01C7-4411-0AF3D5DC57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87" r="-260" b="429"/>
          <a:stretch/>
        </p:blipFill>
        <p:spPr>
          <a:xfrm>
            <a:off x="6274934" y="2541813"/>
            <a:ext cx="5833410" cy="3516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18D091-691E-C840-54F4-0A0ED4842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5201" y="2543176"/>
            <a:ext cx="5851068" cy="3513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A50EA-EBD7-E5D8-DAD9-938953D23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5878" y="6179004"/>
            <a:ext cx="5863317" cy="3494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FAA07-7BA9-7816-4170-21D1EA7E5272}"/>
              </a:ext>
            </a:extLst>
          </p:cNvPr>
          <p:cNvSpPr txBox="1"/>
          <p:nvPr/>
        </p:nvSpPr>
        <p:spPr>
          <a:xfrm>
            <a:off x="294408" y="9826831"/>
            <a:ext cx="16894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Sources for past data: UWB water quality database 2025 Excel spreadsheet – sheets: campus 2013-2022, Wetland 2013-2025, and NC1 vs NC6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83915" y="2413714"/>
            <a:ext cx="16175385" cy="7304416"/>
            <a:chOff x="0" y="0"/>
            <a:chExt cx="4260184" cy="1923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0184" cy="1923797"/>
            </a:xfrm>
            <a:custGeom>
              <a:avLst/>
              <a:gdLst/>
              <a:ahLst/>
              <a:cxnLst/>
              <a:rect l="l" t="t" r="r" b="b"/>
              <a:pathLst>
                <a:path w="4260184" h="1923797">
                  <a:moveTo>
                    <a:pt x="24410" y="0"/>
                  </a:moveTo>
                  <a:lnTo>
                    <a:pt x="4235774" y="0"/>
                  </a:lnTo>
                  <a:cubicBezTo>
                    <a:pt x="4249255" y="0"/>
                    <a:pt x="4260184" y="10929"/>
                    <a:pt x="4260184" y="24410"/>
                  </a:cubicBezTo>
                  <a:lnTo>
                    <a:pt x="4260184" y="1899387"/>
                  </a:lnTo>
                  <a:cubicBezTo>
                    <a:pt x="4260184" y="1905861"/>
                    <a:pt x="4257612" y="1912070"/>
                    <a:pt x="4253034" y="1916648"/>
                  </a:cubicBezTo>
                  <a:cubicBezTo>
                    <a:pt x="4248457" y="1921225"/>
                    <a:pt x="4242248" y="1923797"/>
                    <a:pt x="4235774" y="1923797"/>
                  </a:cubicBezTo>
                  <a:lnTo>
                    <a:pt x="24410" y="1923797"/>
                  </a:lnTo>
                  <a:cubicBezTo>
                    <a:pt x="17936" y="1923797"/>
                    <a:pt x="11727" y="1921225"/>
                    <a:pt x="7149" y="1916648"/>
                  </a:cubicBezTo>
                  <a:cubicBezTo>
                    <a:pt x="2572" y="1912070"/>
                    <a:pt x="0" y="1905861"/>
                    <a:pt x="0" y="1899387"/>
                  </a:cubicBezTo>
                  <a:lnTo>
                    <a:pt x="0" y="24410"/>
                  </a:lnTo>
                  <a:cubicBezTo>
                    <a:pt x="0" y="10929"/>
                    <a:pt x="10929" y="0"/>
                    <a:pt x="24410" y="0"/>
                  </a:cubicBezTo>
                  <a:close/>
                </a:path>
              </a:pathLst>
            </a:custGeom>
            <a:solidFill>
              <a:srgbClr val="1D2F2C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60184" cy="196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04045" y="781367"/>
            <a:ext cx="4181847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1275" y="4462780"/>
            <a:ext cx="952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618955" y="3026862"/>
            <a:ext cx="15050091" cy="601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5660" lvl="1" indent="-417830" algn="l">
              <a:lnSpc>
                <a:spcPts val="6775"/>
              </a:lnSpc>
              <a:buFont typeface="Arial"/>
              <a:buChar char="•"/>
            </a:pPr>
            <a:r>
              <a:rPr lang="en-US" sz="385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is </a:t>
            </a:r>
            <a:r>
              <a:rPr lang="en-US" sz="3850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less fecal coliform overall</a:t>
            </a:r>
            <a:r>
              <a:rPr lang="en-US" sz="385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compared to data from 10 years ago.</a:t>
            </a:r>
            <a:endParaRPr lang="en-US" sz="3850"/>
          </a:p>
          <a:p>
            <a:pPr marL="835660" lvl="1" indent="-417830">
              <a:lnSpc>
                <a:spcPts val="6775"/>
              </a:lnSpc>
              <a:buFont typeface="Arial"/>
              <a:buChar char="•"/>
            </a:pPr>
            <a:r>
              <a:rPr lang="en-US" sz="385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Possibly from </a:t>
            </a:r>
            <a:r>
              <a:rPr lang="en-US" sz="3850" b="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migration of crows or increase of vegetation</a:t>
            </a:r>
            <a:r>
              <a:rPr lang="en-US" sz="385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 the UWB Wetlands but further research required.</a:t>
            </a:r>
            <a:endParaRPr lang="en-US" sz="3850" b="1">
              <a:solidFill>
                <a:srgbClr val="FFFFFF"/>
              </a:solidFill>
              <a:latin typeface="Canva Sans Bold"/>
              <a:ea typeface="Canva Sans Bold"/>
              <a:cs typeface="Canva Sans Bold"/>
            </a:endParaRPr>
          </a:p>
          <a:p>
            <a:pPr marL="835660" lvl="1" indent="-417830" algn="l">
              <a:lnSpc>
                <a:spcPts val="6775"/>
              </a:lnSpc>
              <a:buFont typeface="Arial"/>
              <a:buChar char="•"/>
            </a:pPr>
            <a:r>
              <a:rPr lang="en-US" sz="385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data seems consistent enough to draw conclusions from. </a:t>
            </a:r>
            <a:endParaRPr lang="en-US" sz="3850" b="1">
              <a:solidFill>
                <a:srgbClr val="FFFFFF"/>
              </a:solidFill>
              <a:latin typeface="Canva Sans Bold"/>
              <a:ea typeface="Canva Sans Bold"/>
              <a:cs typeface="Canva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83915" y="2732064"/>
            <a:ext cx="16175385" cy="7304416"/>
            <a:chOff x="0" y="0"/>
            <a:chExt cx="4260184" cy="1923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0184" cy="1923797"/>
            </a:xfrm>
            <a:custGeom>
              <a:avLst/>
              <a:gdLst/>
              <a:ahLst/>
              <a:cxnLst/>
              <a:rect l="l" t="t" r="r" b="b"/>
              <a:pathLst>
                <a:path w="4260184" h="1923797">
                  <a:moveTo>
                    <a:pt x="24410" y="0"/>
                  </a:moveTo>
                  <a:lnTo>
                    <a:pt x="4235774" y="0"/>
                  </a:lnTo>
                  <a:cubicBezTo>
                    <a:pt x="4249255" y="0"/>
                    <a:pt x="4260184" y="10929"/>
                    <a:pt x="4260184" y="24410"/>
                  </a:cubicBezTo>
                  <a:lnTo>
                    <a:pt x="4260184" y="1899387"/>
                  </a:lnTo>
                  <a:cubicBezTo>
                    <a:pt x="4260184" y="1905861"/>
                    <a:pt x="4257612" y="1912070"/>
                    <a:pt x="4253034" y="1916648"/>
                  </a:cubicBezTo>
                  <a:cubicBezTo>
                    <a:pt x="4248457" y="1921225"/>
                    <a:pt x="4242248" y="1923797"/>
                    <a:pt x="4235774" y="1923797"/>
                  </a:cubicBezTo>
                  <a:lnTo>
                    <a:pt x="24410" y="1923797"/>
                  </a:lnTo>
                  <a:cubicBezTo>
                    <a:pt x="17936" y="1923797"/>
                    <a:pt x="11727" y="1921225"/>
                    <a:pt x="7149" y="1916648"/>
                  </a:cubicBezTo>
                  <a:cubicBezTo>
                    <a:pt x="2572" y="1912070"/>
                    <a:pt x="0" y="1905861"/>
                    <a:pt x="0" y="1899387"/>
                  </a:cubicBezTo>
                  <a:lnTo>
                    <a:pt x="0" y="24410"/>
                  </a:lnTo>
                  <a:cubicBezTo>
                    <a:pt x="0" y="10929"/>
                    <a:pt x="10929" y="0"/>
                    <a:pt x="24410" y="0"/>
                  </a:cubicBezTo>
                  <a:close/>
                </a:path>
              </a:pathLst>
            </a:custGeom>
            <a:solidFill>
              <a:srgbClr val="1D2F2C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60184" cy="196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5964" y="781367"/>
            <a:ext cx="14918010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could we take this research next?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1928" y="3065512"/>
            <a:ext cx="14766083" cy="5773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1614" lvl="1" indent="-440807" algn="l">
              <a:lnSpc>
                <a:spcPts val="5716"/>
              </a:lnSpc>
              <a:buFont typeface="Arial"/>
              <a:buChar char="•"/>
            </a:pPr>
            <a:r>
              <a:rPr lang="en-US" sz="408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Collect samplings across different seasons to see how bacteria levels change throughout the year. Bacteria can thrive in warmer months, and heavy Fall/Winter rains wash more contaminants into the wetlands</a:t>
            </a:r>
          </a:p>
          <a:p>
            <a:pPr algn="l">
              <a:lnSpc>
                <a:spcPts val="5716"/>
              </a:lnSpc>
            </a:pPr>
            <a:endParaRPr lang="en-US" sz="408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881614" lvl="1" indent="-440807" algn="l">
              <a:lnSpc>
                <a:spcPts val="5716"/>
              </a:lnSpc>
              <a:buFont typeface="Arial"/>
              <a:buChar char="•"/>
            </a:pPr>
            <a:r>
              <a:rPr lang="en-US" sz="408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if the bacteria originated from birds, beavers, other wildlife, or potentially human sources and tracing their source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007DED1B-1505-9E15-FFE3-5BFE9772F12D}"/>
              </a:ext>
            </a:extLst>
          </p:cNvPr>
          <p:cNvSpPr txBox="1"/>
          <p:nvPr/>
        </p:nvSpPr>
        <p:spPr>
          <a:xfrm>
            <a:off x="1535964" y="781367"/>
            <a:ext cx="14918010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50">
                <a:solidFill>
                  <a:srgbClr val="FFFFFF"/>
                </a:solidFill>
                <a:ea typeface="+mn-lt"/>
                <a:cs typeface="+mn-lt"/>
              </a:rPr>
              <a:t>Acknowledgements</a:t>
            </a:r>
            <a:endParaRPr lang="en-US"/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37ADB1E6-F851-7E50-FE5B-F4A3BA64ED09}"/>
              </a:ext>
            </a:extLst>
          </p:cNvPr>
          <p:cNvGrpSpPr/>
          <p:nvPr/>
        </p:nvGrpSpPr>
        <p:grpSpPr>
          <a:xfrm>
            <a:off x="1083915" y="2587403"/>
            <a:ext cx="16175385" cy="7449077"/>
            <a:chOff x="0" y="-38100"/>
            <a:chExt cx="4260184" cy="1961897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93AF65FE-7B06-E605-C702-C2E2B282C52D}"/>
                </a:ext>
              </a:extLst>
            </p:cNvPr>
            <p:cNvSpPr/>
            <p:nvPr/>
          </p:nvSpPr>
          <p:spPr>
            <a:xfrm>
              <a:off x="0" y="0"/>
              <a:ext cx="4260184" cy="1923797"/>
            </a:xfrm>
            <a:custGeom>
              <a:avLst/>
              <a:gdLst/>
              <a:ahLst/>
              <a:cxnLst/>
              <a:rect l="l" t="t" r="r" b="b"/>
              <a:pathLst>
                <a:path w="4260184" h="1923797">
                  <a:moveTo>
                    <a:pt x="24410" y="0"/>
                  </a:moveTo>
                  <a:lnTo>
                    <a:pt x="4235774" y="0"/>
                  </a:lnTo>
                  <a:cubicBezTo>
                    <a:pt x="4249255" y="0"/>
                    <a:pt x="4260184" y="10929"/>
                    <a:pt x="4260184" y="24410"/>
                  </a:cubicBezTo>
                  <a:lnTo>
                    <a:pt x="4260184" y="1899387"/>
                  </a:lnTo>
                  <a:cubicBezTo>
                    <a:pt x="4260184" y="1905861"/>
                    <a:pt x="4257612" y="1912070"/>
                    <a:pt x="4253034" y="1916648"/>
                  </a:cubicBezTo>
                  <a:cubicBezTo>
                    <a:pt x="4248457" y="1921225"/>
                    <a:pt x="4242248" y="1923797"/>
                    <a:pt x="4235774" y="1923797"/>
                  </a:cubicBezTo>
                  <a:lnTo>
                    <a:pt x="24410" y="1923797"/>
                  </a:lnTo>
                  <a:cubicBezTo>
                    <a:pt x="17936" y="1923797"/>
                    <a:pt x="11727" y="1921225"/>
                    <a:pt x="7149" y="1916648"/>
                  </a:cubicBezTo>
                  <a:cubicBezTo>
                    <a:pt x="2572" y="1912070"/>
                    <a:pt x="0" y="1905861"/>
                    <a:pt x="0" y="1899387"/>
                  </a:cubicBezTo>
                  <a:lnTo>
                    <a:pt x="0" y="24410"/>
                  </a:lnTo>
                  <a:cubicBezTo>
                    <a:pt x="0" y="10929"/>
                    <a:pt x="10929" y="0"/>
                    <a:pt x="24410" y="0"/>
                  </a:cubicBezTo>
                  <a:close/>
                </a:path>
              </a:pathLst>
            </a:custGeom>
            <a:solidFill>
              <a:srgbClr val="1D2F2C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E32F910A-3D85-C856-E61B-969A65109E86}"/>
                </a:ext>
              </a:extLst>
            </p:cNvPr>
            <p:cNvSpPr txBox="1"/>
            <p:nvPr/>
          </p:nvSpPr>
          <p:spPr>
            <a:xfrm>
              <a:off x="0" y="-38100"/>
              <a:ext cx="4260184" cy="196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0">
            <a:extLst>
              <a:ext uri="{FF2B5EF4-FFF2-40B4-BE49-F238E27FC236}">
                <a16:creationId xmlns:a16="http://schemas.microsoft.com/office/drawing/2014/main" id="{1B8F491A-3A66-B156-B578-135B15115D01}"/>
              </a:ext>
            </a:extLst>
          </p:cNvPr>
          <p:cNvSpPr txBox="1"/>
          <p:nvPr/>
        </p:nvSpPr>
        <p:spPr>
          <a:xfrm>
            <a:off x="1611928" y="3065512"/>
            <a:ext cx="14766083" cy="647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1380" lvl="1" indent="-440690">
              <a:lnSpc>
                <a:spcPts val="571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</a:rPr>
              <a:t>Professor Turner for guiding the research project</a:t>
            </a:r>
          </a:p>
          <a:p>
            <a:pPr marL="881380" lvl="1" indent="-440690">
              <a:lnSpc>
                <a:spcPts val="571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</a:rPr>
              <a:t>Past students of BES 303 for providing the data within the Excel spreadsheet UWB water quality database</a:t>
            </a:r>
          </a:p>
          <a:p>
            <a:pPr marL="881380" lvl="1" indent="-440690"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</a:rPr>
              <a:t>Precipitation data of Paine Field Airport from</a:t>
            </a:r>
            <a:br>
              <a:rPr lang="en-US" sz="3500">
                <a:latin typeface="Canva Sans Bold"/>
                <a:ea typeface="Canva Sans Bold"/>
                <a:cs typeface="Canva Sans Bold"/>
              </a:rPr>
            </a:br>
            <a:r>
              <a:rPr lang="en-US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hlinkClick r:id="rId2"/>
              </a:rPr>
              <a:t>https://www.wunderground.com/history/monthly/us/wa/everett/KPAE/date/2025-2</a:t>
            </a:r>
            <a:endParaRPr lang="en-US" sz="3500">
              <a:solidFill>
                <a:srgbClr val="FFFFFF"/>
              </a:solidFill>
              <a:latin typeface="Canva Sans Bold"/>
              <a:ea typeface="Canva Sans Bold"/>
              <a:cs typeface="Canva Sans Bold"/>
            </a:endParaRPr>
          </a:p>
          <a:p>
            <a:pPr marL="881380" lvl="1" indent="-440690"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</a:rPr>
              <a:t>Site images by Winter 2023 Group Gina Gessell  </a:t>
            </a:r>
          </a:p>
          <a:p>
            <a:pPr marL="440690" lvl="1">
              <a:lnSpc>
                <a:spcPts val="5716"/>
              </a:lnSpc>
            </a:pPr>
            <a:endParaRPr lang="en-US" sz="3500">
              <a:solidFill>
                <a:srgbClr val="FFFFFF"/>
              </a:solidFill>
              <a:latin typeface="Canva Sans Bold"/>
              <a:ea typeface="Canva Sans Bold"/>
              <a:cs typeface="Canva Sans Bold"/>
            </a:endParaRPr>
          </a:p>
          <a:p>
            <a:pPr marL="440690" lvl="1">
              <a:lnSpc>
                <a:spcPts val="5716"/>
              </a:lnSpc>
            </a:pPr>
            <a:r>
              <a:rPr lang="en-US" sz="3500" err="1">
                <a:latin typeface="Canva Sans Bold"/>
              </a:rPr>
              <a:t>Turner,R</a:t>
            </a:r>
            <a:r>
              <a:rPr lang="en-US" sz="3500">
                <a:latin typeface="Canva Sans Bold"/>
              </a:rPr>
              <a:t>.(2025). UWB Water Quality Database 2025 </a:t>
            </a:r>
            <a:r>
              <a:rPr lang="en-US" sz="3500" u="sng">
                <a:latin typeface="Canva Sans Bold"/>
                <a:hlinkClick r:id="rId3"/>
              </a:rPr>
              <a:t>UWB Water Quality Database_2025-1.xlsx</a:t>
            </a:r>
            <a:endParaRPr lang="en-US" sz="3500">
              <a:latin typeface="Canva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02540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745075" y="4320003"/>
            <a:ext cx="6805553" cy="3444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9900" b="0" i="0" kern="1200" spc="-499">
                <a:solidFill>
                  <a:schemeClr val="tx2"/>
                </a:solidFill>
                <a:latin typeface="+mj-lt"/>
                <a:ea typeface="+mj-ea"/>
                <a:cs typeface="+mj-cs"/>
                <a:sym typeface="Codec Pro Ultra-Bold"/>
              </a:rPr>
              <a:t>Questions?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E4C3E38-8D01-6922-ED87-CD3585CEB6FA}"/>
              </a:ext>
            </a:extLst>
          </p:cNvPr>
          <p:cNvSpPr txBox="1"/>
          <p:nvPr/>
        </p:nvSpPr>
        <p:spPr>
          <a:xfrm>
            <a:off x="6735790" y="3495607"/>
            <a:ext cx="4823460" cy="165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0" i="0" kern="1200" spc="-499">
                <a:solidFill>
                  <a:schemeClr val="tx2"/>
                </a:solidFill>
                <a:latin typeface="+mj-lt"/>
                <a:ea typeface="+mj-ea"/>
                <a:cs typeface="+mj-cs"/>
                <a:sym typeface="Codec Pro Ultra-Bold"/>
              </a:rPr>
              <a:t>Thank you!</a:t>
            </a:r>
            <a:endParaRPr lang="en-US"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49279" y="1756131"/>
            <a:ext cx="16175385" cy="7449077"/>
            <a:chOff x="0" y="-38100"/>
            <a:chExt cx="4260184" cy="1961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60184" cy="1923797"/>
            </a:xfrm>
            <a:custGeom>
              <a:avLst/>
              <a:gdLst/>
              <a:ahLst/>
              <a:cxnLst/>
              <a:rect l="l" t="t" r="r" b="b"/>
              <a:pathLst>
                <a:path w="4260184" h="1923797">
                  <a:moveTo>
                    <a:pt x="24410" y="0"/>
                  </a:moveTo>
                  <a:lnTo>
                    <a:pt x="4235774" y="0"/>
                  </a:lnTo>
                  <a:cubicBezTo>
                    <a:pt x="4249255" y="0"/>
                    <a:pt x="4260184" y="10929"/>
                    <a:pt x="4260184" y="24410"/>
                  </a:cubicBezTo>
                  <a:lnTo>
                    <a:pt x="4260184" y="1899387"/>
                  </a:lnTo>
                  <a:cubicBezTo>
                    <a:pt x="4260184" y="1905861"/>
                    <a:pt x="4257612" y="1912070"/>
                    <a:pt x="4253034" y="1916648"/>
                  </a:cubicBezTo>
                  <a:cubicBezTo>
                    <a:pt x="4248457" y="1921225"/>
                    <a:pt x="4242248" y="1923797"/>
                    <a:pt x="4235774" y="1923797"/>
                  </a:cubicBezTo>
                  <a:lnTo>
                    <a:pt x="24410" y="1923797"/>
                  </a:lnTo>
                  <a:cubicBezTo>
                    <a:pt x="17936" y="1923797"/>
                    <a:pt x="11727" y="1921225"/>
                    <a:pt x="7149" y="1916648"/>
                  </a:cubicBezTo>
                  <a:cubicBezTo>
                    <a:pt x="2572" y="1912070"/>
                    <a:pt x="0" y="1905861"/>
                    <a:pt x="0" y="1899387"/>
                  </a:cubicBezTo>
                  <a:lnTo>
                    <a:pt x="0" y="24410"/>
                  </a:lnTo>
                  <a:cubicBezTo>
                    <a:pt x="0" y="10929"/>
                    <a:pt x="10929" y="0"/>
                    <a:pt x="24410" y="0"/>
                  </a:cubicBezTo>
                  <a:close/>
                </a:path>
              </a:pathLst>
            </a:custGeom>
            <a:solidFill>
              <a:srgbClr val="1D2F2C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60184" cy="196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91734" y="2107376"/>
            <a:ext cx="15032385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7205" lvl="1"/>
            <a:r>
              <a:rPr lang="en-US" sz="4000" b="1">
                <a:latin typeface="Canva Sans"/>
              </a:rPr>
              <a:t>Objective:</a:t>
            </a:r>
          </a:p>
          <a:p>
            <a:pPr marL="497205" lvl="1"/>
            <a:r>
              <a:rPr lang="en-US" sz="4000">
                <a:latin typeface="Canva Sans"/>
              </a:rPr>
              <a:t>To assess how the departure of crows has impacted water quality in the wetlands by comparing historical data with newly collected samples.</a:t>
            </a:r>
          </a:p>
          <a:p>
            <a:pPr marL="497205" lvl="1"/>
            <a:endParaRPr lang="en-US" sz="4000">
              <a:latin typeface="Canva Sans"/>
            </a:endParaRPr>
          </a:p>
          <a:p>
            <a:pPr marL="497205" lvl="1"/>
            <a:r>
              <a:rPr lang="en-US" sz="4000">
                <a:latin typeface="Canva Sans"/>
              </a:rPr>
              <a:t>We will analyze changes in </a:t>
            </a:r>
            <a:r>
              <a:rPr lang="en-US" sz="4000" b="1">
                <a:latin typeface="Canva Sans"/>
              </a:rPr>
              <a:t>fecal</a:t>
            </a:r>
            <a:r>
              <a:rPr lang="en-US" sz="4000" b="1">
                <a:latin typeface="Canva Sans"/>
                <a:sym typeface="Canva Sans Bold"/>
              </a:rPr>
              <a:t> coliform levels</a:t>
            </a:r>
            <a:r>
              <a:rPr lang="en-US" sz="4000">
                <a:latin typeface="Canva Sans"/>
                <a:sym typeface="Canva Sans Bold"/>
              </a:rPr>
              <a:t>, </a:t>
            </a:r>
            <a:r>
              <a:rPr lang="en-US" sz="4000" b="1">
                <a:latin typeface="Canva Sans"/>
                <a:sym typeface="Canva Sans Bold"/>
              </a:rPr>
              <a:t>dissolved oxygen levels</a:t>
            </a:r>
            <a:r>
              <a:rPr lang="en-US" sz="4000">
                <a:latin typeface="Canva Sans"/>
                <a:sym typeface="Canva Sans Bold"/>
              </a:rPr>
              <a:t>, </a:t>
            </a:r>
            <a:r>
              <a:rPr lang="en-US" sz="4000" b="1">
                <a:latin typeface="Canva Sans"/>
                <a:sym typeface="Canva Sans Bold"/>
              </a:rPr>
              <a:t>temperature</a:t>
            </a:r>
            <a:r>
              <a:rPr lang="en-US" sz="4000">
                <a:latin typeface="Canva Sans"/>
                <a:sym typeface="Canva Sans Bold"/>
              </a:rPr>
              <a:t>, and pH while </a:t>
            </a:r>
            <a:r>
              <a:rPr lang="en-US" sz="4000">
                <a:latin typeface="Canva Sans"/>
                <a:sym typeface="Canva Sans"/>
              </a:rPr>
              <a:t>ensuring QA/QC through explicit partitioning of field and lab work</a:t>
            </a:r>
            <a:endParaRPr lang="en-US" sz="4000">
              <a:latin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72530" y="340369"/>
            <a:ext cx="12208622" cy="147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  <a:endParaRPr lang="en-US" sz="7200" b="1">
              <a:solidFill>
                <a:srgbClr val="FFFFFF"/>
              </a:solidFill>
              <a:latin typeface="Canva Sans Bold"/>
              <a:ea typeface="Canva Sans Bold"/>
              <a:cs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8126" y="1826807"/>
            <a:ext cx="8879304" cy="5703395"/>
            <a:chOff x="0" y="-38100"/>
            <a:chExt cx="2466883" cy="1651121"/>
          </a:xfrm>
        </p:grpSpPr>
        <p:sp>
          <p:nvSpPr>
            <p:cNvPr id="4" name="Freeform 4"/>
            <p:cNvSpPr/>
            <p:nvPr/>
          </p:nvSpPr>
          <p:spPr>
            <a:xfrm>
              <a:off x="67550" y="0"/>
              <a:ext cx="2399333" cy="1613021"/>
            </a:xfrm>
            <a:custGeom>
              <a:avLst/>
              <a:gdLst/>
              <a:ahLst/>
              <a:cxnLst/>
              <a:rect l="l" t="t" r="r" b="b"/>
              <a:pathLst>
                <a:path w="2399333" h="1613021">
                  <a:moveTo>
                    <a:pt x="0" y="0"/>
                  </a:moveTo>
                  <a:lnTo>
                    <a:pt x="2399333" y="0"/>
                  </a:lnTo>
                  <a:lnTo>
                    <a:pt x="2399333" y="1613021"/>
                  </a:lnTo>
                  <a:lnTo>
                    <a:pt x="0" y="1613021"/>
                  </a:ln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 lIns="91440" tIns="45720" rIns="91440" bIns="45720" anchor="t"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99333" cy="1651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611620" y="-932229"/>
            <a:ext cx="8666855" cy="11219229"/>
          </a:xfrm>
          <a:custGeom>
            <a:avLst/>
            <a:gdLst/>
            <a:ahLst/>
            <a:cxnLst/>
            <a:rect l="l" t="t" r="r" b="b"/>
            <a:pathLst>
              <a:path w="8666855" h="11219229">
                <a:moveTo>
                  <a:pt x="0" y="0"/>
                </a:moveTo>
                <a:lnTo>
                  <a:pt x="8666855" y="0"/>
                </a:lnTo>
                <a:lnTo>
                  <a:pt x="8666855" y="11219229"/>
                </a:lnTo>
                <a:lnTo>
                  <a:pt x="0" y="11219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96375" y="1614855"/>
            <a:ext cx="7734596" cy="6740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2400">
              <a:latin typeface="Canva Sans Bold"/>
            </a:endParaRPr>
          </a:p>
          <a:p>
            <a:r>
              <a:rPr lang="en-US" sz="2400" b="1">
                <a:solidFill>
                  <a:srgbClr val="00B0F0"/>
                </a:solidFill>
                <a:latin typeface="Canva Sans Bold"/>
                <a:sym typeface="Canva Sans"/>
              </a:rPr>
              <a:t>NC1</a:t>
            </a:r>
            <a:r>
              <a:rPr lang="en-US" sz="2400">
                <a:latin typeface="Canva Sans Bold"/>
                <a:sym typeface="Canva Sans"/>
              </a:rPr>
              <a:t>– upstream of the wetland</a:t>
            </a:r>
            <a:endParaRPr lang="en-US" sz="2400">
              <a:latin typeface="Canva Sans Bold"/>
            </a:endParaRPr>
          </a:p>
          <a:p>
            <a:r>
              <a:rPr lang="en-US" sz="2400" b="1">
                <a:solidFill>
                  <a:srgbClr val="00B0F0"/>
                </a:solidFill>
                <a:latin typeface="Canva Sans Bold"/>
                <a:sym typeface="Canva Sans"/>
              </a:rPr>
              <a:t>NC5</a:t>
            </a:r>
            <a:r>
              <a:rPr lang="en-US" sz="2400">
                <a:solidFill>
                  <a:srgbClr val="00B0F0"/>
                </a:solidFill>
                <a:latin typeface="Canva Sans Bold"/>
                <a:sym typeface="Canva Sans"/>
              </a:rPr>
              <a:t> </a:t>
            </a:r>
            <a:r>
              <a:rPr lang="en-US" sz="2400">
                <a:latin typeface="Canva Sans Bold"/>
                <a:sym typeface="Canva Sans"/>
              </a:rPr>
              <a:t>– middle of wetland, downstream of the beaver dams and pond</a:t>
            </a:r>
            <a:endParaRPr lang="en-US" sz="2400">
              <a:latin typeface="Canva Sans Bold"/>
            </a:endParaRPr>
          </a:p>
          <a:p>
            <a:r>
              <a:rPr lang="en-US" sz="2400" b="1">
                <a:solidFill>
                  <a:srgbClr val="00B0F0"/>
                </a:solidFill>
                <a:latin typeface="Canva Sans Bold"/>
                <a:sym typeface="Canva Sans"/>
              </a:rPr>
              <a:t>RS2 </a:t>
            </a:r>
            <a:r>
              <a:rPr lang="en-US" sz="2400">
                <a:latin typeface="Canva Sans Bold"/>
                <a:sym typeface="Canva Sans"/>
              </a:rPr>
              <a:t>– Pipe discharging runoff from the upper campus </a:t>
            </a:r>
            <a:endParaRPr lang="en-US" sz="2400">
              <a:latin typeface="Canva Sans Bold"/>
            </a:endParaRPr>
          </a:p>
          <a:p>
            <a:r>
              <a:rPr lang="en-US" sz="2400">
                <a:solidFill>
                  <a:srgbClr val="00B0F0"/>
                </a:solidFill>
                <a:latin typeface="Canva Sans Bold"/>
                <a:sym typeface="Canva Sans"/>
              </a:rPr>
              <a:t>SW8</a:t>
            </a:r>
            <a:r>
              <a:rPr lang="en-US" sz="2400">
                <a:latin typeface="Canva Sans Bold"/>
                <a:sym typeface="Canva Sans"/>
              </a:rPr>
              <a:t> – within the past crow roost boundary</a:t>
            </a:r>
            <a:endParaRPr lang="en-US" sz="2400">
              <a:latin typeface="Canva Sans Bold"/>
            </a:endParaRPr>
          </a:p>
          <a:p>
            <a:pPr>
              <a:spcBef>
                <a:spcPct val="0"/>
              </a:spcBef>
            </a:pPr>
            <a:r>
              <a:rPr lang="en-US" sz="2400">
                <a:solidFill>
                  <a:srgbClr val="00B0F0"/>
                </a:solidFill>
                <a:latin typeface="Canva Sans Bold"/>
                <a:sym typeface="Canva Sans"/>
              </a:rPr>
              <a:t>NC6</a:t>
            </a:r>
            <a:r>
              <a:rPr lang="en-US" sz="2400">
                <a:latin typeface="Canva Sans Bold"/>
                <a:sym typeface="Canva Sans"/>
              </a:rPr>
              <a:t> – downstream, closest to the highway, lower boundary</a:t>
            </a:r>
            <a:endParaRPr lang="en-US" sz="2400">
              <a:latin typeface="Canva Sans Bold"/>
            </a:endParaRPr>
          </a:p>
          <a:p>
            <a:pPr>
              <a:spcBef>
                <a:spcPct val="0"/>
              </a:spcBef>
            </a:pPr>
            <a:endParaRPr lang="en-US" sz="2400">
              <a:latin typeface="Canva Sans Bold"/>
            </a:endParaRPr>
          </a:p>
          <a:p>
            <a:pPr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Crows used to roost near cite SW8 and NC5</a:t>
            </a:r>
          </a:p>
          <a:p>
            <a:pPr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Canva Sans Bold"/>
            </a:endParaRPr>
          </a:p>
          <a:p>
            <a:pPr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Canva Sans Bold"/>
              </a:rPr>
              <a:t>Acronym Definitions</a:t>
            </a:r>
            <a:endParaRPr lang="en-US" sz="2400">
              <a:solidFill>
                <a:srgbClr val="FFFFFF"/>
              </a:solidFill>
              <a:latin typeface="Canva Sans Bold"/>
            </a:endParaRPr>
          </a:p>
          <a:p>
            <a:pPr>
              <a:spcBef>
                <a:spcPct val="0"/>
              </a:spcBef>
            </a:pPr>
            <a:r>
              <a:rPr lang="en-US" sz="2400">
                <a:latin typeface="Canva Sans Bold"/>
              </a:rPr>
              <a:t>RS = Runoff Swale</a:t>
            </a:r>
          </a:p>
          <a:p>
            <a:pPr>
              <a:spcBef>
                <a:spcPct val="0"/>
              </a:spcBef>
            </a:pPr>
            <a:r>
              <a:rPr lang="en-US" sz="2400">
                <a:latin typeface="Canva Sans Bold"/>
              </a:rPr>
              <a:t>SW – Surface Water</a:t>
            </a:r>
          </a:p>
          <a:p>
            <a:pPr>
              <a:spcBef>
                <a:spcPct val="0"/>
              </a:spcBef>
            </a:pPr>
            <a:r>
              <a:rPr lang="en-US" sz="2400">
                <a:latin typeface="Canva Sans Bold"/>
              </a:rPr>
              <a:t>NC – North Creek </a:t>
            </a:r>
          </a:p>
          <a:p>
            <a:pPr>
              <a:spcBef>
                <a:spcPct val="0"/>
              </a:spcBef>
            </a:pPr>
            <a:endParaRPr lang="en-US">
              <a:latin typeface="Canva Sans Bold"/>
            </a:endParaRPr>
          </a:p>
          <a:p>
            <a:pPr>
              <a:spcBef>
                <a:spcPct val="0"/>
              </a:spcBef>
            </a:pPr>
            <a:endParaRPr lang="en-US">
              <a:latin typeface="Canva Sans Bold"/>
            </a:endParaRPr>
          </a:p>
          <a:p>
            <a:pPr>
              <a:spcBef>
                <a:spcPct val="0"/>
              </a:spcBef>
            </a:pPr>
            <a:endParaRPr lang="en-US" b="1">
              <a:latin typeface="Canva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DC569-CCEC-5CB8-C123-3558F40AE7F4}"/>
              </a:ext>
            </a:extLst>
          </p:cNvPr>
          <p:cNvSpPr txBox="1"/>
          <p:nvPr/>
        </p:nvSpPr>
        <p:spPr>
          <a:xfrm>
            <a:off x="1332238" y="7986873"/>
            <a:ext cx="630131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nva Sans Bold"/>
              </a:rPr>
              <a:t>Note: Water the runs off from the UWB campus will pass through RS2 and SW8 </a:t>
            </a:r>
            <a:endParaRPr lang="en-US">
              <a:latin typeface="Trebuchet MS" panose="020B0603020202020204"/>
            </a:endParaRPr>
          </a:p>
          <a:p>
            <a:endParaRPr lang="en-US" b="1">
              <a:latin typeface="Canva Sans Bold"/>
            </a:endParaRPr>
          </a:p>
          <a:p>
            <a:r>
              <a:rPr lang="en-US" b="1">
                <a:latin typeface="Canva Sans Bold"/>
              </a:rPr>
              <a:t>Disclaimer: The sites selected included past water quality data for comparison. 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B3E75-2DB5-93EF-2235-5FF9390472DA}"/>
              </a:ext>
            </a:extLst>
          </p:cNvPr>
          <p:cNvSpPr txBox="1"/>
          <p:nvPr/>
        </p:nvSpPr>
        <p:spPr>
          <a:xfrm>
            <a:off x="1332238" y="605563"/>
            <a:ext cx="68580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latin typeface="Codec Pro Ultra-Bold"/>
              </a:rPr>
              <a:t> 5 Site Locations at UWB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9516E10-CC2A-D848-5864-9B9ACE32A463}"/>
              </a:ext>
            </a:extLst>
          </p:cNvPr>
          <p:cNvSpPr/>
          <p:nvPr/>
        </p:nvSpPr>
        <p:spPr>
          <a:xfrm rot="-780000">
            <a:off x="12248442" y="8061697"/>
            <a:ext cx="630063" cy="226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9DCB2F-C6CC-9C2D-F7F7-5223EF7B955F}"/>
              </a:ext>
            </a:extLst>
          </p:cNvPr>
          <p:cNvSpPr/>
          <p:nvPr/>
        </p:nvSpPr>
        <p:spPr>
          <a:xfrm rot="2880000">
            <a:off x="12924645" y="8168248"/>
            <a:ext cx="613888" cy="204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C0AF6B-37C5-2E86-D2C9-FC803182732D}"/>
              </a:ext>
            </a:extLst>
          </p:cNvPr>
          <p:cNvSpPr/>
          <p:nvPr/>
        </p:nvSpPr>
        <p:spPr>
          <a:xfrm rot="-1380000">
            <a:off x="13477706" y="8471452"/>
            <a:ext cx="630063" cy="226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6C680C-0BD9-3DBE-E64A-690F77F54C9E}"/>
              </a:ext>
            </a:extLst>
          </p:cNvPr>
          <p:cNvSpPr txBox="1"/>
          <p:nvPr/>
        </p:nvSpPr>
        <p:spPr>
          <a:xfrm>
            <a:off x="1494000" y="756000"/>
            <a:ext cx="8748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latin typeface="Codec Pro Ultra-Bold"/>
              </a:rPr>
              <a:t>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33D283-DD6E-617C-F244-6083B813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89" y="5226834"/>
            <a:ext cx="5276004" cy="3912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839F7-6AF4-FA62-7024-1319E7874680}"/>
              </a:ext>
            </a:extLst>
          </p:cNvPr>
          <p:cNvSpPr txBox="1"/>
          <p:nvPr/>
        </p:nvSpPr>
        <p:spPr>
          <a:xfrm>
            <a:off x="7929000" y="9324000"/>
            <a:ext cx="1566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odec Pro Ultra-Bold"/>
              </a:rPr>
              <a:t>NC5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3DF31-1537-7320-F97F-AFA928389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010" y="1858719"/>
            <a:ext cx="3598235" cy="48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63DE0-072E-2581-54AC-22C8CAD907FD}"/>
              </a:ext>
            </a:extLst>
          </p:cNvPr>
          <p:cNvSpPr txBox="1"/>
          <p:nvPr/>
        </p:nvSpPr>
        <p:spPr>
          <a:xfrm>
            <a:off x="13085999" y="6858000"/>
            <a:ext cx="3096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Codec Pro Ultra-Bold"/>
              </a:rPr>
              <a:t>RS2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A8B27-0027-3B09-0FA4-6CE43B8BC706}"/>
              </a:ext>
            </a:extLst>
          </p:cNvPr>
          <p:cNvSpPr txBox="1"/>
          <p:nvPr/>
        </p:nvSpPr>
        <p:spPr>
          <a:xfrm>
            <a:off x="5867999" y="4166999"/>
            <a:ext cx="52470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dec Pro Ultra-Bold"/>
              </a:rPr>
              <a:t>NC6 </a:t>
            </a:r>
            <a:endParaRPr lang="en-US">
              <a:latin typeface="Trebuchet MS" panose="020B0603020202020204"/>
            </a:endParaRPr>
          </a:p>
          <a:p>
            <a:pPr algn="ctr"/>
            <a:r>
              <a:rPr lang="en-US">
                <a:latin typeface="Codec Pro Ultra-Bold"/>
              </a:rPr>
              <a:t>Credit: WI23 Group Gina Gesell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BD8781-203A-6A84-5B53-DE863C224F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9" t="29052" r="5995" b="8484"/>
          <a:stretch/>
        </p:blipFill>
        <p:spPr>
          <a:xfrm>
            <a:off x="6571650" y="580862"/>
            <a:ext cx="3867591" cy="3480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136706-591F-1A3F-3B14-CD6BC06E6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550" y="1857075"/>
            <a:ext cx="3864900" cy="461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D44020-DC6B-C6FF-B2C7-0088E12C2304}"/>
              </a:ext>
            </a:extLst>
          </p:cNvPr>
          <p:cNvSpPr txBox="1"/>
          <p:nvPr/>
        </p:nvSpPr>
        <p:spPr>
          <a:xfrm>
            <a:off x="1017000" y="6615000"/>
            <a:ext cx="342000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Codec Pro Ultra-Bold"/>
              </a:rPr>
              <a:t>NC1 </a:t>
            </a:r>
          </a:p>
          <a:p>
            <a:pPr algn="ctr"/>
            <a:r>
              <a:rPr lang="en-US" sz="2000">
                <a:latin typeface="Codec Pro Ultra-Bold"/>
              </a:rPr>
              <a:t>Credit: WI23 Group Gina Gesell</a:t>
            </a:r>
          </a:p>
        </p:txBody>
      </p:sp>
    </p:spTree>
    <p:extLst>
      <p:ext uri="{BB962C8B-B14F-4D97-AF65-F5344CB8AC3E}">
        <p14:creationId xmlns:p14="http://schemas.microsoft.com/office/powerpoint/2010/main" val="265449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83915" y="2732064"/>
            <a:ext cx="16175385" cy="7304416"/>
            <a:chOff x="0" y="0"/>
            <a:chExt cx="4260184" cy="1923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60184" cy="1923797"/>
            </a:xfrm>
            <a:custGeom>
              <a:avLst/>
              <a:gdLst/>
              <a:ahLst/>
              <a:cxnLst/>
              <a:rect l="l" t="t" r="r" b="b"/>
              <a:pathLst>
                <a:path w="4260184" h="1923797">
                  <a:moveTo>
                    <a:pt x="24410" y="0"/>
                  </a:moveTo>
                  <a:lnTo>
                    <a:pt x="4235774" y="0"/>
                  </a:lnTo>
                  <a:cubicBezTo>
                    <a:pt x="4249255" y="0"/>
                    <a:pt x="4260184" y="10929"/>
                    <a:pt x="4260184" y="24410"/>
                  </a:cubicBezTo>
                  <a:lnTo>
                    <a:pt x="4260184" y="1899387"/>
                  </a:lnTo>
                  <a:cubicBezTo>
                    <a:pt x="4260184" y="1905861"/>
                    <a:pt x="4257612" y="1912070"/>
                    <a:pt x="4253034" y="1916648"/>
                  </a:cubicBezTo>
                  <a:cubicBezTo>
                    <a:pt x="4248457" y="1921225"/>
                    <a:pt x="4242248" y="1923797"/>
                    <a:pt x="4235774" y="1923797"/>
                  </a:cubicBezTo>
                  <a:lnTo>
                    <a:pt x="24410" y="1923797"/>
                  </a:lnTo>
                  <a:cubicBezTo>
                    <a:pt x="17936" y="1923797"/>
                    <a:pt x="11727" y="1921225"/>
                    <a:pt x="7149" y="1916648"/>
                  </a:cubicBezTo>
                  <a:cubicBezTo>
                    <a:pt x="2572" y="1912070"/>
                    <a:pt x="0" y="1905861"/>
                    <a:pt x="0" y="1899387"/>
                  </a:cubicBezTo>
                  <a:lnTo>
                    <a:pt x="0" y="24410"/>
                  </a:lnTo>
                  <a:cubicBezTo>
                    <a:pt x="0" y="10929"/>
                    <a:pt x="10929" y="0"/>
                    <a:pt x="24410" y="0"/>
                  </a:cubicBezTo>
                  <a:close/>
                </a:path>
              </a:pathLst>
            </a:custGeom>
            <a:solidFill>
              <a:srgbClr val="1D2F2C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60184" cy="196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83043" y="994287"/>
            <a:ext cx="7521913" cy="1295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Hypothesis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3915" y="2545800"/>
            <a:ext cx="16175385" cy="486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4410" lvl="1" indent="-497205" algn="l">
              <a:lnSpc>
                <a:spcPts val="9766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Sites that are more downstream will have higher levels of fecal coliform.</a:t>
            </a:r>
            <a:endParaRPr lang="en-US" sz="4600"/>
          </a:p>
          <a:p>
            <a:pPr marL="994410" lvl="1" indent="-497205" algn="l">
              <a:lnSpc>
                <a:spcPts val="9766"/>
              </a:lnSpc>
              <a:buFont typeface="Arial"/>
              <a:buChar char="•"/>
            </a:pPr>
            <a:r>
              <a:rPr lang="en-US" sz="4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Fecal coliform levels will have declined over time, as the UWB Wetlands has higher amount of vegetation. </a:t>
            </a:r>
            <a:endParaRPr lang="en-US" sz="4600">
              <a:solidFill>
                <a:srgbClr val="FFFFFF"/>
              </a:solidFill>
              <a:latin typeface="Canva Sans"/>
              <a:ea typeface="Canva Sans"/>
              <a:cs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82776" y="2390898"/>
            <a:ext cx="16328068" cy="7418929"/>
            <a:chOff x="0" y="0"/>
            <a:chExt cx="4300397" cy="19539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00396" cy="1953957"/>
            </a:xfrm>
            <a:custGeom>
              <a:avLst/>
              <a:gdLst/>
              <a:ahLst/>
              <a:cxnLst/>
              <a:rect l="l" t="t" r="r" b="b"/>
              <a:pathLst>
                <a:path w="4300396" h="1953957">
                  <a:moveTo>
                    <a:pt x="24182" y="0"/>
                  </a:moveTo>
                  <a:lnTo>
                    <a:pt x="4276215" y="0"/>
                  </a:lnTo>
                  <a:cubicBezTo>
                    <a:pt x="4289570" y="0"/>
                    <a:pt x="4300396" y="10826"/>
                    <a:pt x="4300396" y="24182"/>
                  </a:cubicBezTo>
                  <a:lnTo>
                    <a:pt x="4300396" y="1929775"/>
                  </a:lnTo>
                  <a:cubicBezTo>
                    <a:pt x="4300396" y="1943130"/>
                    <a:pt x="4289570" y="1953957"/>
                    <a:pt x="4276215" y="1953957"/>
                  </a:cubicBezTo>
                  <a:lnTo>
                    <a:pt x="24182" y="1953957"/>
                  </a:lnTo>
                  <a:cubicBezTo>
                    <a:pt x="10826" y="1953957"/>
                    <a:pt x="0" y="1943130"/>
                    <a:pt x="0" y="1929775"/>
                  </a:cubicBezTo>
                  <a:lnTo>
                    <a:pt x="0" y="24182"/>
                  </a:lnTo>
                  <a:cubicBezTo>
                    <a:pt x="0" y="10826"/>
                    <a:pt x="10826" y="0"/>
                    <a:pt x="24182" y="0"/>
                  </a:cubicBezTo>
                  <a:close/>
                </a:path>
              </a:pathLst>
            </a:custGeom>
            <a:solidFill>
              <a:srgbClr val="1D2F2C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00397" cy="1992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9115" y="2098387"/>
            <a:ext cx="16175385" cy="377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8288" lvl="1" indent="-454144" algn="l">
              <a:lnSpc>
                <a:spcPct val="150000"/>
              </a:lnSpc>
              <a:buFont typeface="Arial"/>
              <a:buChar char="•"/>
            </a:pPr>
            <a:r>
              <a:rPr lang="en-US" sz="42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m-ColiBlue24 to check fecal coliform levels within the stream that runs through the UWB Wetlands.</a:t>
            </a:r>
          </a:p>
          <a:p>
            <a:pPr marL="908288" lvl="1" indent="-454144" algn="l">
              <a:lnSpc>
                <a:spcPct val="150000"/>
              </a:lnSpc>
              <a:buFont typeface="Arial"/>
              <a:buChar char="•"/>
            </a:pPr>
            <a:r>
              <a:rPr lang="en-US" sz="42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EPA Approved</a:t>
            </a:r>
            <a:br>
              <a:rPr lang="en-US" sz="42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r>
              <a:rPr lang="en-US" sz="42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Method 10029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8266" y="857250"/>
            <a:ext cx="505241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Methods</a:t>
            </a:r>
          </a:p>
        </p:txBody>
      </p:sp>
      <p:sp>
        <p:nvSpPr>
          <p:cNvPr id="11" name="Freeform 6"/>
          <p:cNvSpPr/>
          <p:nvPr/>
        </p:nvSpPr>
        <p:spPr>
          <a:xfrm>
            <a:off x="6818690" y="4435114"/>
            <a:ext cx="5623392" cy="5434072"/>
          </a:xfrm>
          <a:custGeom>
            <a:avLst/>
            <a:gdLst/>
            <a:ahLst/>
            <a:cxnLst/>
            <a:rect l="l" t="t" r="r" b="b"/>
            <a:pathLst>
              <a:path w="8642130" h="8561362">
                <a:moveTo>
                  <a:pt x="0" y="0"/>
                </a:moveTo>
                <a:lnTo>
                  <a:pt x="8642130" y="0"/>
                </a:lnTo>
                <a:lnTo>
                  <a:pt x="8642130" y="8561362"/>
                </a:lnTo>
                <a:lnTo>
                  <a:pt x="0" y="856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902" t="-45831" r="-21902" b="-47716"/>
            </a:stretch>
          </a:blipFill>
          <a:ln w="1714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7"/>
          <p:cNvSpPr/>
          <p:nvPr/>
        </p:nvSpPr>
        <p:spPr>
          <a:xfrm flipV="1">
            <a:off x="6510949" y="7889588"/>
            <a:ext cx="2028646" cy="311406"/>
          </a:xfrm>
          <a:prstGeom prst="line">
            <a:avLst/>
          </a:prstGeom>
          <a:ln w="209550" cap="flat">
            <a:solidFill>
              <a:srgbClr val="004AAD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8"/>
          <p:cNvSpPr/>
          <p:nvPr/>
        </p:nvSpPr>
        <p:spPr>
          <a:xfrm flipH="1">
            <a:off x="11149505" y="6528539"/>
            <a:ext cx="1572817" cy="48657"/>
          </a:xfrm>
          <a:prstGeom prst="line">
            <a:avLst/>
          </a:prstGeom>
          <a:ln w="20955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9"/>
          <p:cNvSpPr/>
          <p:nvPr/>
        </p:nvSpPr>
        <p:spPr>
          <a:xfrm flipH="1">
            <a:off x="10496897" y="5269160"/>
            <a:ext cx="1163786" cy="856366"/>
          </a:xfrm>
          <a:prstGeom prst="line">
            <a:avLst/>
          </a:prstGeom>
          <a:ln w="20955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0"/>
          <p:cNvSpPr/>
          <p:nvPr/>
        </p:nvSpPr>
        <p:spPr>
          <a:xfrm flipH="1" flipV="1">
            <a:off x="11073384" y="7649992"/>
            <a:ext cx="1570655" cy="66469"/>
          </a:xfrm>
          <a:prstGeom prst="line">
            <a:avLst/>
          </a:prstGeom>
          <a:ln w="20955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1"/>
          <p:cNvSpPr txBox="1"/>
          <p:nvPr/>
        </p:nvSpPr>
        <p:spPr>
          <a:xfrm>
            <a:off x="11660683" y="5367571"/>
            <a:ext cx="5345802" cy="191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</a:pPr>
            <a:r>
              <a:rPr lang="en-US" sz="363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(Red) Other Fecal Coliform </a:t>
            </a:r>
          </a:p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3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Bacteria Colonies</a:t>
            </a:r>
          </a:p>
        </p:txBody>
      </p:sp>
      <p:sp>
        <p:nvSpPr>
          <p:cNvPr id="17" name="TextBox 12"/>
          <p:cNvSpPr txBox="1"/>
          <p:nvPr/>
        </p:nvSpPr>
        <p:spPr>
          <a:xfrm>
            <a:off x="3357880" y="7229151"/>
            <a:ext cx="3694739" cy="191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</a:pPr>
            <a:r>
              <a:rPr lang="en-US" sz="3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(Blue) </a:t>
            </a:r>
            <a:r>
              <a:rPr lang="en-US" sz="3600" b="1" i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E. Coli</a:t>
            </a:r>
          </a:p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Bacteria Colonies</a:t>
            </a:r>
            <a:endParaRPr lang="en-US" sz="3600" b="1">
              <a:solidFill>
                <a:srgbClr val="FFFFFF"/>
              </a:solidFill>
              <a:latin typeface="Canva Sans Bold"/>
              <a:ea typeface="Canva Sans Bold"/>
              <a:cs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9FD8-CF11-FF2A-1DF7-3DD619C2B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7D82934-C292-757C-521B-A88F7EDFD449}"/>
              </a:ext>
            </a:extLst>
          </p:cNvPr>
          <p:cNvGrpSpPr/>
          <p:nvPr/>
        </p:nvGrpSpPr>
        <p:grpSpPr>
          <a:xfrm>
            <a:off x="1083915" y="2423794"/>
            <a:ext cx="15749358" cy="7418929"/>
            <a:chOff x="0" y="0"/>
            <a:chExt cx="4300397" cy="195395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1809269-683B-F690-D13C-347264EC19F1}"/>
                </a:ext>
              </a:extLst>
            </p:cNvPr>
            <p:cNvSpPr/>
            <p:nvPr/>
          </p:nvSpPr>
          <p:spPr>
            <a:xfrm>
              <a:off x="0" y="0"/>
              <a:ext cx="4300396" cy="1953957"/>
            </a:xfrm>
            <a:custGeom>
              <a:avLst/>
              <a:gdLst/>
              <a:ahLst/>
              <a:cxnLst/>
              <a:rect l="l" t="t" r="r" b="b"/>
              <a:pathLst>
                <a:path w="4300396" h="1953957">
                  <a:moveTo>
                    <a:pt x="24182" y="0"/>
                  </a:moveTo>
                  <a:lnTo>
                    <a:pt x="4276215" y="0"/>
                  </a:lnTo>
                  <a:cubicBezTo>
                    <a:pt x="4289570" y="0"/>
                    <a:pt x="4300396" y="10826"/>
                    <a:pt x="4300396" y="24182"/>
                  </a:cubicBezTo>
                  <a:lnTo>
                    <a:pt x="4300396" y="1929775"/>
                  </a:lnTo>
                  <a:cubicBezTo>
                    <a:pt x="4300396" y="1943130"/>
                    <a:pt x="4289570" y="1953957"/>
                    <a:pt x="4276215" y="1953957"/>
                  </a:cubicBezTo>
                  <a:lnTo>
                    <a:pt x="24182" y="1953957"/>
                  </a:lnTo>
                  <a:cubicBezTo>
                    <a:pt x="10826" y="1953957"/>
                    <a:pt x="0" y="1943130"/>
                    <a:pt x="0" y="1929775"/>
                  </a:cubicBezTo>
                  <a:lnTo>
                    <a:pt x="0" y="24182"/>
                  </a:lnTo>
                  <a:cubicBezTo>
                    <a:pt x="0" y="10826"/>
                    <a:pt x="10826" y="0"/>
                    <a:pt x="24182" y="0"/>
                  </a:cubicBezTo>
                  <a:close/>
                </a:path>
              </a:pathLst>
            </a:custGeom>
            <a:solidFill>
              <a:srgbClr val="1D2F2C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D036479-CAFE-D57F-1598-477EDF4372B8}"/>
                </a:ext>
              </a:extLst>
            </p:cNvPr>
            <p:cNvSpPr txBox="1"/>
            <p:nvPr/>
          </p:nvSpPr>
          <p:spPr>
            <a:xfrm>
              <a:off x="0" y="-38100"/>
              <a:ext cx="4300397" cy="1992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20182C0-F61C-D6D7-F97A-ACE6971FB814}"/>
              </a:ext>
            </a:extLst>
          </p:cNvPr>
          <p:cNvSpPr txBox="1"/>
          <p:nvPr/>
        </p:nvSpPr>
        <p:spPr>
          <a:xfrm>
            <a:off x="709944" y="2012015"/>
            <a:ext cx="9500855" cy="7843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8288" lvl="1" indent="-454144" algn="l">
              <a:lnSpc>
                <a:spcPts val="8918"/>
              </a:lnSpc>
              <a:buFont typeface="Arial"/>
              <a:buChar char="•"/>
            </a:pPr>
            <a:r>
              <a:rPr lang="en-US" sz="42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Conduct investigation by splitting into two teams;  </a:t>
            </a:r>
            <a:br>
              <a:rPr lang="en-US" sz="42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r>
              <a:rPr lang="en-US" sz="42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lab team and a field sampling team.</a:t>
            </a:r>
          </a:p>
          <a:p>
            <a:pPr marL="908288" lvl="1" indent="-454144" algn="l">
              <a:lnSpc>
                <a:spcPts val="8918"/>
              </a:lnSpc>
              <a:buFont typeface="Arial"/>
              <a:buChar char="•"/>
            </a:pPr>
            <a:r>
              <a:rPr lang="en-US" sz="42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Construct data sheet and create graphics to explain the data results.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8CE25EE-6CBA-B3AC-BDCF-836495EBEC51}"/>
              </a:ext>
            </a:extLst>
          </p:cNvPr>
          <p:cNvSpPr txBox="1"/>
          <p:nvPr/>
        </p:nvSpPr>
        <p:spPr>
          <a:xfrm>
            <a:off x="6608266" y="857250"/>
            <a:ext cx="505241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13AD8B-2527-F40E-4C8D-0538358D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176" y="2436323"/>
            <a:ext cx="5672693" cy="741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0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298021" y="309993"/>
            <a:ext cx="13691958" cy="100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Weather Effects of our Sampling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9FCFC182-87DA-4E64-8F24-6C5E1E97182D}"/>
              </a:ext>
            </a:extLst>
          </p:cNvPr>
          <p:cNvSpPr txBox="1"/>
          <p:nvPr/>
        </p:nvSpPr>
        <p:spPr>
          <a:xfrm>
            <a:off x="4693150" y="8254446"/>
            <a:ext cx="8901700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Big rainfall after 2 weeks of mild to no rain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sampling period was between 2/25 and 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0C470-A7B3-C7BC-23D1-889AAFB1A02D}"/>
              </a:ext>
            </a:extLst>
          </p:cNvPr>
          <p:cNvSpPr txBox="1"/>
          <p:nvPr/>
        </p:nvSpPr>
        <p:spPr>
          <a:xfrm>
            <a:off x="3782291" y="9640669"/>
            <a:ext cx="1163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Source: </a:t>
            </a:r>
            <a:r>
              <a:rPr lang="en-US">
                <a:hlinkClick r:id="rId2"/>
              </a:rPr>
              <a:t>https://www.wunderground.com/history/monthly/us/wa/everett/KPAE/date/2025-2</a:t>
            </a:r>
            <a:endParaRPr lang="en-US"/>
          </a:p>
        </p:txBody>
      </p:sp>
      <p:pic>
        <p:nvPicPr>
          <p:cNvPr id="2" name="Picture 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F491923A-0AAC-D0CA-26C3-2BC3C7B8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08" y="1325563"/>
            <a:ext cx="14168966" cy="67045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78541" y="781367"/>
            <a:ext cx="15832857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Sites Overview of Fecal Coliform Levels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60559" y="8880475"/>
            <a:ext cx="124688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5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Higher </a:t>
            </a:r>
            <a:r>
              <a:rPr lang="en-US" sz="3950" b="1" i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E. Coli</a:t>
            </a:r>
            <a:r>
              <a:rPr lang="en-US" sz="395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counts appear at sites NC5 and NC6</a:t>
            </a:r>
          </a:p>
        </p:txBody>
      </p:sp>
      <p:pic>
        <p:nvPicPr>
          <p:cNvPr id="2" name="Picture 1" descr="A graph of different colored lines and numbers&#10;&#10;AI-generated content may be incorrect.">
            <a:extLst>
              <a:ext uri="{FF2B5EF4-FFF2-40B4-BE49-F238E27FC236}">
                <a16:creationId xmlns:a16="http://schemas.microsoft.com/office/drawing/2014/main" id="{24BF789E-DE1B-2150-BA48-014F73E1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3" y="2442633"/>
            <a:ext cx="8150225" cy="5401734"/>
          </a:xfrm>
          <a:prstGeom prst="rect">
            <a:avLst/>
          </a:prstGeom>
        </p:spPr>
      </p:pic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F30B0B2-70FB-90A6-AB7F-C70A6CAE5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908" y="2446337"/>
            <a:ext cx="8166100" cy="53943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Custom</PresentationFormat>
  <Slides>16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BES303 Research Presentation</dc:title>
  <cp:revision>7</cp:revision>
  <dcterms:created xsi:type="dcterms:W3CDTF">2006-08-16T00:00:00Z</dcterms:created>
  <dcterms:modified xsi:type="dcterms:W3CDTF">2025-03-21T05:04:11Z</dcterms:modified>
  <dc:identifier>DAGg_MvFu_I</dc:identifier>
</cp:coreProperties>
</file>